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4" r:id="rId9"/>
    <p:sldId id="265" r:id="rId10"/>
    <p:sldId id="270" r:id="rId11"/>
    <p:sldId id="271" r:id="rId12"/>
    <p:sldId id="295" r:id="rId13"/>
    <p:sldId id="277" r:id="rId14"/>
    <p:sldId id="278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8288000" cy="10287000"/>
  <p:notesSz cx="6858000" cy="9144000"/>
  <p:embeddedFontLst>
    <p:embeddedFont>
      <p:font typeface="Archivo Black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HK Grotesk Bold" panose="020B0604020202020204" charset="0"/>
      <p:regular r:id="rId34"/>
    </p:embeddedFont>
    <p:embeddedFont>
      <p:font typeface="Montserrat Bold" panose="020B0604020202020204" charset="0"/>
      <p:regular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 Serif Pro Bold" panose="02040803050405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4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BD370-6122-477B-B3CC-DE089B65CDD6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7FC81-E398-4EA9-8C43-96B40BD6EEC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861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7FC81-E398-4EA9-8C43-96B40BD6EEC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834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" r="-1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04294" y="1943100"/>
            <a:ext cx="13603762" cy="2074182"/>
            <a:chOff x="0" y="0"/>
            <a:chExt cx="3976544" cy="4243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6544" cy="424332"/>
            </a:xfrm>
            <a:custGeom>
              <a:avLst/>
              <a:gdLst/>
              <a:ahLst/>
              <a:cxnLst/>
              <a:rect l="l" t="t" r="r" b="b"/>
              <a:pathLst>
                <a:path w="3976544" h="424332">
                  <a:moveTo>
                    <a:pt x="0" y="0"/>
                  </a:moveTo>
                  <a:lnTo>
                    <a:pt x="3976544" y="0"/>
                  </a:lnTo>
                  <a:lnTo>
                    <a:pt x="3976544" y="424332"/>
                  </a:lnTo>
                  <a:lnTo>
                    <a:pt x="0" y="424332"/>
                  </a:lnTo>
                  <a:close/>
                </a:path>
              </a:pathLst>
            </a:custGeom>
            <a:solidFill>
              <a:srgbClr val="E8AD2A">
                <a:alpha val="3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391572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7" y="0"/>
                </a:lnTo>
                <a:lnTo>
                  <a:pt x="11100237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AutoShape 7"/>
          <p:cNvSpPr/>
          <p:nvPr/>
        </p:nvSpPr>
        <p:spPr>
          <a:xfrm>
            <a:off x="4064606" y="1409700"/>
            <a:ext cx="11144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76478" y="1862703"/>
            <a:ext cx="1671380" cy="1671380"/>
          </a:xfrm>
          <a:custGeom>
            <a:avLst/>
            <a:gdLst/>
            <a:ahLst/>
            <a:cxnLst/>
            <a:rect l="l" t="t" r="r" b="b"/>
            <a:pathLst>
              <a:path w="1671380" h="1671380">
                <a:moveTo>
                  <a:pt x="0" y="0"/>
                </a:moveTo>
                <a:lnTo>
                  <a:pt x="1671380" y="0"/>
                </a:lnTo>
                <a:lnTo>
                  <a:pt x="1671380" y="1671380"/>
                </a:lnTo>
                <a:lnTo>
                  <a:pt x="0" y="167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04294" y="513399"/>
            <a:ext cx="13603762" cy="1048701"/>
            <a:chOff x="0" y="0"/>
            <a:chExt cx="3976544" cy="306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76544" cy="306548"/>
            </a:xfrm>
            <a:custGeom>
              <a:avLst/>
              <a:gdLst/>
              <a:ahLst/>
              <a:cxnLst/>
              <a:rect l="l" t="t" r="r" b="b"/>
              <a:pathLst>
                <a:path w="3976544" h="306548">
                  <a:moveTo>
                    <a:pt x="0" y="0"/>
                  </a:moveTo>
                  <a:lnTo>
                    <a:pt x="3976544" y="0"/>
                  </a:lnTo>
                  <a:lnTo>
                    <a:pt x="3976544" y="306548"/>
                  </a:lnTo>
                  <a:lnTo>
                    <a:pt x="0" y="306548"/>
                  </a:lnTo>
                  <a:close/>
                </a:path>
              </a:pathLst>
            </a:custGeom>
            <a:solidFill>
              <a:srgbClr val="2E2E2E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10907" y="647700"/>
            <a:ext cx="11998032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50"/>
              </a:lnSpc>
            </a:pPr>
            <a:r>
              <a:rPr lang="en-US" sz="5000" spc="-170" dirty="0">
                <a:solidFill>
                  <a:srgbClr val="E8AD2A"/>
                </a:solidFill>
                <a:latin typeface="Montserrat Bold"/>
              </a:rPr>
              <a:t>SEMINAR PROPOSAL TUGAS AKHIR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35723" y="2057286"/>
            <a:ext cx="12857469" cy="189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000" spc="-135" dirty="0">
                <a:solidFill>
                  <a:srgbClr val="FFFFFF"/>
                </a:solidFill>
                <a:latin typeface="Montserrat Bold"/>
              </a:rPr>
              <a:t>PABRIK ALUMINUM POTASSIUM SULFAT DARI POTASSIUM SULFAT DAN ALUMINUM SULFAT DENGAN PROSES KRISTALISASI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901072" y="4257376"/>
            <a:ext cx="15128842" cy="5576991"/>
            <a:chOff x="0" y="0"/>
            <a:chExt cx="4422343" cy="16302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22343" cy="1630222"/>
            </a:xfrm>
            <a:custGeom>
              <a:avLst/>
              <a:gdLst/>
              <a:ahLst/>
              <a:cxnLst/>
              <a:rect l="l" t="t" r="r" b="b"/>
              <a:pathLst>
                <a:path w="4422343" h="1630222">
                  <a:moveTo>
                    <a:pt x="0" y="0"/>
                  </a:moveTo>
                  <a:lnTo>
                    <a:pt x="4422343" y="0"/>
                  </a:lnTo>
                  <a:lnTo>
                    <a:pt x="4422343" y="1630222"/>
                  </a:lnTo>
                  <a:lnTo>
                    <a:pt x="0" y="1630222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1097" y="6429375"/>
            <a:ext cx="15862649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Dosen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Pembimbing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:</a:t>
            </a:r>
          </a:p>
          <a:p>
            <a:pPr algn="ctr">
              <a:lnSpc>
                <a:spcPts val="4500"/>
              </a:lnSpc>
            </a:pP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Ir.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Caecilia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Pujiastuti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, MT.</a:t>
            </a:r>
          </a:p>
          <a:p>
            <a:pPr algn="ctr">
              <a:lnSpc>
                <a:spcPts val="4500"/>
              </a:lnSpc>
            </a:pPr>
            <a:endParaRPr lang="en-US" sz="3000" spc="-102" dirty="0">
              <a:solidFill>
                <a:srgbClr val="FFFFFF"/>
              </a:solidFill>
              <a:latin typeface="Montserrat Bold"/>
            </a:endParaRPr>
          </a:p>
          <a:p>
            <a:pPr algn="ctr">
              <a:lnSpc>
                <a:spcPts val="4500"/>
              </a:lnSpc>
            </a:pP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  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Dosen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Penguji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1 :                                               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Dosen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Penguji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2 :      </a:t>
            </a:r>
          </a:p>
          <a:p>
            <a:pPr algn="ctr">
              <a:lnSpc>
                <a:spcPts val="4500"/>
              </a:lnSpc>
            </a:pP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Ir.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Retno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Dewati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, MT.                         Dr. Ir.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Shinta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Soraya Santi, MT.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4254" y="4486275"/>
            <a:ext cx="15862649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Disusun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Oleh :</a:t>
            </a:r>
          </a:p>
          <a:p>
            <a:pPr algn="ctr">
              <a:lnSpc>
                <a:spcPts val="4500"/>
              </a:lnSpc>
            </a:pP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Dimas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Hafidz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Maulana          Mohammad </a:t>
            </a:r>
            <a:r>
              <a:rPr lang="en-US" sz="3000" spc="-102" dirty="0" err="1">
                <a:solidFill>
                  <a:srgbClr val="FFFFFF"/>
                </a:solidFill>
                <a:latin typeface="Montserrat Bold"/>
              </a:rPr>
              <a:t>Rizky</a:t>
            </a: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Maulana</a:t>
            </a:r>
          </a:p>
          <a:p>
            <a:pPr algn="ctr">
              <a:lnSpc>
                <a:spcPts val="4500"/>
              </a:lnSpc>
            </a:pPr>
            <a:r>
              <a:rPr lang="en-US" sz="3000" spc="-102" dirty="0">
                <a:solidFill>
                  <a:srgbClr val="FFFFFF"/>
                </a:solidFill>
                <a:latin typeface="Montserrat Bold"/>
              </a:rPr>
              <a:t>      (19031010153)                              (19031010146)</a:t>
            </a:r>
          </a:p>
        </p:txBody>
      </p:sp>
      <p:sp>
        <p:nvSpPr>
          <p:cNvPr id="19" name="Freeform 19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BAHAN 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BAKU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24667" y="0"/>
            <a:ext cx="9963333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id="3" name="Freeform 3"/>
          <p:cNvSpPr/>
          <p:nvPr/>
        </p:nvSpPr>
        <p:spPr>
          <a:xfrm>
            <a:off x="0" y="2412130"/>
            <a:ext cx="8324667" cy="7874870"/>
          </a:xfrm>
          <a:custGeom>
            <a:avLst/>
            <a:gdLst/>
            <a:ahLst/>
            <a:cxnLst/>
            <a:rect l="l" t="t" r="r" b="b"/>
            <a:pathLst>
              <a:path w="8324667" h="7874870">
                <a:moveTo>
                  <a:pt x="0" y="0"/>
                </a:moveTo>
                <a:lnTo>
                  <a:pt x="8324667" y="0"/>
                </a:lnTo>
                <a:lnTo>
                  <a:pt x="8324667" y="7874870"/>
                </a:lnTo>
                <a:lnTo>
                  <a:pt x="0" y="787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19" t="-33962" r="-11726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614712" y="935079"/>
            <a:ext cx="7208399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171717"/>
                </a:solidFill>
                <a:latin typeface="Archivo Black"/>
              </a:rPr>
              <a:t>ALUMINUM SULFAT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79852" y="1085850"/>
            <a:ext cx="10009704" cy="5299662"/>
            <a:chOff x="0" y="76200"/>
            <a:chExt cx="13346272" cy="7066216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1334627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>
                  <a:solidFill>
                    <a:srgbClr val="FFFFFF"/>
                  </a:solidFill>
                  <a:latin typeface="Source Serif Pro Bold"/>
                </a:rPr>
                <a:t>Sifat Fisika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9956" y="1373315"/>
              <a:ext cx="10866360" cy="576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180340">
                <a:lnSpc>
                  <a:spcPct val="150000"/>
                </a:lnSpc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Rumus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Kimia 		: Al</a:t>
              </a:r>
              <a:r>
                <a:rPr lang="en-ID" sz="24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2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(SO</a:t>
              </a:r>
              <a:r>
                <a:rPr lang="en-ID" sz="24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4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)</a:t>
              </a:r>
              <a:r>
                <a:rPr lang="en-ID" sz="24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3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Massa Molar 		: 342.15 g/mol</a:t>
              </a:r>
            </a:p>
            <a:p>
              <a:pPr marL="457200" indent="-180340">
                <a:lnSpc>
                  <a:spcPct val="150000"/>
                </a:lnSpc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Bentuk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			: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Padatan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kristal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putih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Densitas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			: 2.672 g/cm</a:t>
              </a:r>
              <a:r>
                <a:rPr lang="en-ID" sz="2400" baseline="30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3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Titik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Lebur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		: 770°C</a:t>
              </a:r>
            </a:p>
            <a:p>
              <a:pPr marL="457200" indent="-180340">
                <a:lnSpc>
                  <a:spcPct val="150000"/>
                </a:lnSpc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Kelarutan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 		: 36.4 g/100 mL pada20°C</a:t>
              </a:r>
            </a:p>
            <a:p>
              <a:pPr marL="1371600" indent="457200">
                <a:lnSpc>
                  <a:spcPct val="150000"/>
                </a:lnSpc>
              </a:pP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 		89.0 g/100 mL pada 100°C</a:t>
              </a: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endParaRPr lang="en-US" sz="32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79852" y="6748573"/>
            <a:ext cx="10009704" cy="2258159"/>
            <a:chOff x="0" y="76200"/>
            <a:chExt cx="13346272" cy="30108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1334627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>
                  <a:solidFill>
                    <a:srgbClr val="FFFFFF"/>
                  </a:solidFill>
                  <a:latin typeface="Source Serif Pro Bold"/>
                </a:rPr>
                <a:t>Sifat Kimia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6181" y="1011297"/>
              <a:ext cx="10866360" cy="20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+mj-lt"/>
                <a:buAutoNum type="alphaLcPeriod"/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Mudah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larut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air</a:t>
              </a:r>
            </a:p>
            <a:p>
              <a:pPr marL="342900" lvl="0" indent="-342900">
                <a:lnSpc>
                  <a:spcPct val="150000"/>
                </a:lnSpc>
                <a:buFont typeface="+mj-lt"/>
                <a:buAutoNum type="alphaLcPeriod"/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Hampir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tidak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larut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alkohol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endParaRPr lang="en-US" sz="32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24667" y="0"/>
            <a:ext cx="9963333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id="3" name="Freeform 3"/>
          <p:cNvSpPr/>
          <p:nvPr/>
        </p:nvSpPr>
        <p:spPr>
          <a:xfrm>
            <a:off x="0" y="2412130"/>
            <a:ext cx="8324667" cy="7874870"/>
          </a:xfrm>
          <a:custGeom>
            <a:avLst/>
            <a:gdLst/>
            <a:ahLst/>
            <a:cxnLst/>
            <a:rect l="l" t="t" r="r" b="b"/>
            <a:pathLst>
              <a:path w="8324667" h="7874870">
                <a:moveTo>
                  <a:pt x="0" y="0"/>
                </a:moveTo>
                <a:lnTo>
                  <a:pt x="8324667" y="0"/>
                </a:lnTo>
                <a:lnTo>
                  <a:pt x="8324667" y="7874870"/>
                </a:lnTo>
                <a:lnTo>
                  <a:pt x="0" y="787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19" t="-33962" r="-11726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544746" y="935079"/>
            <a:ext cx="7235173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171717"/>
                </a:solidFill>
                <a:latin typeface="Archivo Black"/>
              </a:rPr>
              <a:t>POTASSIUM SULFAT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79852" y="1085850"/>
            <a:ext cx="10009704" cy="4771953"/>
            <a:chOff x="0" y="76200"/>
            <a:chExt cx="13346272" cy="6362604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1334627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>
                  <a:solidFill>
                    <a:srgbClr val="FFFFFF"/>
                  </a:solidFill>
                  <a:latin typeface="Source Serif Pro Bold"/>
                </a:rPr>
                <a:t>Sifat Fisika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39956" y="1373315"/>
              <a:ext cx="10866360" cy="506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180340">
                <a:lnSpc>
                  <a:spcPct val="150000"/>
                </a:lnSpc>
              </a:pP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Rumus Molekul 	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</a:t>
              </a:r>
              <a:r>
                <a:rPr lang="id-ID" sz="24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2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SO</a:t>
              </a:r>
              <a:r>
                <a:rPr lang="id-ID" sz="24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4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Massa Molar	 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: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174,26 g/mol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Bentuk 		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Padatan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Densitas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			: 2,66 g/cm</a:t>
              </a:r>
              <a:r>
                <a:rPr lang="en-US" sz="2400" baseline="30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3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Titik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lebur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 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1069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°C </a:t>
              </a:r>
            </a:p>
            <a:p>
              <a:pPr marL="457200" indent="-180340">
                <a:lnSpc>
                  <a:spcPct val="150000"/>
                </a:lnSpc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Kelarutan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 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110 g/l pada 20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°C</a:t>
              </a: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endParaRPr lang="en-US" sz="40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79852" y="6748573"/>
            <a:ext cx="10009704" cy="2258159"/>
            <a:chOff x="0" y="76200"/>
            <a:chExt cx="13346272" cy="30108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1334627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>
                  <a:solidFill>
                    <a:srgbClr val="FFFFFF"/>
                  </a:solidFill>
                  <a:latin typeface="Source Serif Pro Bold"/>
                </a:rPr>
                <a:t>Sifat Kimia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6181" y="1011297"/>
              <a:ext cx="10866360" cy="2075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+mj-lt"/>
                <a:buAutoNum type="alphaLcPeriod"/>
              </a:pP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Mudah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larut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ID" sz="24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air</a:t>
              </a:r>
            </a:p>
            <a:p>
              <a:pPr marL="342900" lvl="0" indent="-342900">
                <a:lnSpc>
                  <a:spcPct val="150000"/>
                </a:lnSpc>
                <a:buFont typeface="+mj-lt"/>
                <a:buAutoNum type="alphaLcPeriod"/>
              </a:pPr>
              <a:r>
                <a:rPr lang="en-ID" sz="2400" dirty="0" err="1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Tidak</a:t>
              </a:r>
              <a:r>
                <a:rPr lang="en-ID" sz="2400" dirty="0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mudah</a:t>
              </a:r>
              <a:r>
                <a:rPr lang="en-ID" sz="2400" dirty="0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ID" sz="2400" dirty="0" err="1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rPr>
                <a:t>terbakar</a:t>
              </a:r>
              <a:endParaRPr lang="en-ID" sz="24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algn="just">
                <a:lnSpc>
                  <a:spcPts val="3499"/>
                </a:lnSpc>
                <a:spcBef>
                  <a:spcPct val="0"/>
                </a:spcBef>
              </a:pPr>
              <a:endParaRPr lang="en-US" sz="32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52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PRODUK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UTAMA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24667" y="0"/>
            <a:ext cx="9963333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id="3" name="Freeform 3"/>
          <p:cNvSpPr/>
          <p:nvPr/>
        </p:nvSpPr>
        <p:spPr>
          <a:xfrm>
            <a:off x="0" y="2187231"/>
            <a:ext cx="8324667" cy="8324667"/>
          </a:xfrm>
          <a:custGeom>
            <a:avLst/>
            <a:gdLst/>
            <a:ahLst/>
            <a:cxnLst/>
            <a:rect l="l" t="t" r="r" b="b"/>
            <a:pathLst>
              <a:path w="8324667" h="8324667">
                <a:moveTo>
                  <a:pt x="0" y="0"/>
                </a:moveTo>
                <a:lnTo>
                  <a:pt x="8324667" y="0"/>
                </a:lnTo>
                <a:lnTo>
                  <a:pt x="8324667" y="8324668"/>
                </a:lnTo>
                <a:lnTo>
                  <a:pt x="0" y="832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459" r="-7465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8068826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406406" y="350044"/>
            <a:ext cx="7511856" cy="1749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71717"/>
                </a:solidFill>
                <a:latin typeface="Archivo Black"/>
              </a:rPr>
              <a:t>Aluminum Potassium </a:t>
            </a:r>
            <a:r>
              <a:rPr lang="en-US" sz="5000" dirty="0" err="1">
                <a:solidFill>
                  <a:srgbClr val="171717"/>
                </a:solidFill>
                <a:latin typeface="Archivo Black"/>
              </a:rPr>
              <a:t>Sulfat</a:t>
            </a:r>
            <a:endParaRPr lang="en-US" sz="5000" dirty="0">
              <a:solidFill>
                <a:srgbClr val="171717"/>
              </a:solidFill>
              <a:latin typeface="Archivo Black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615140" y="607341"/>
            <a:ext cx="10093120" cy="3906851"/>
            <a:chOff x="-111221" y="76200"/>
            <a:chExt cx="13457493" cy="5209135"/>
          </a:xfrm>
        </p:grpSpPr>
        <p:sp>
          <p:nvSpPr>
            <p:cNvPr id="7" name="TextBox 7"/>
            <p:cNvSpPr txBox="1"/>
            <p:nvPr/>
          </p:nvSpPr>
          <p:spPr>
            <a:xfrm>
              <a:off x="0" y="76200"/>
              <a:ext cx="1334627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Source Serif Pro Bold"/>
                </a:rPr>
                <a:t>Sifat </a:t>
              </a:r>
              <a:r>
                <a:rPr lang="en-US" sz="3999" dirty="0" err="1">
                  <a:solidFill>
                    <a:srgbClr val="FFFFFF"/>
                  </a:solidFill>
                  <a:latin typeface="Source Serif Pro Bold"/>
                </a:rPr>
                <a:t>Fisika</a:t>
              </a:r>
              <a:endParaRPr lang="en-US" sz="3999" dirty="0">
                <a:solidFill>
                  <a:srgbClr val="FFFFFF"/>
                </a:solidFill>
                <a:latin typeface="Source Serif Pr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11221" y="760848"/>
              <a:ext cx="10866360" cy="4524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180340">
                <a:lnSpc>
                  <a:spcPct val="150000"/>
                </a:lnSpc>
              </a:pP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Rumus Molekul 	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K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2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SO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4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.Al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2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(SO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4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)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3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.24H</a:t>
              </a:r>
              <a:r>
                <a:rPr lang="id-ID" sz="2500" baseline="-25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2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O</a:t>
              </a:r>
              <a:endParaRPr lang="en-ID" sz="25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Massa molar 	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: </a:t>
              </a:r>
              <a:r>
                <a:rPr lang="en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474.4 g/mol</a:t>
              </a:r>
            </a:p>
            <a:p>
              <a:pPr marL="457200" indent="-180340">
                <a:lnSpc>
                  <a:spcPct val="150000"/>
                </a:lnSpc>
              </a:pP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Warna 			: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bening</a:t>
              </a:r>
              <a:endParaRPr lang="en-ID" sz="25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Bentuk 		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Padatan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kristal</a:t>
              </a:r>
              <a:endParaRPr lang="en-ID" sz="25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Densitas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 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	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: 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1,75 g/cm</a:t>
              </a:r>
              <a:r>
                <a:rPr lang="en-US" sz="2500" baseline="300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3</a:t>
              </a:r>
              <a:endParaRPr lang="en-ID" sz="25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457200" indent="-180340">
                <a:lnSpc>
                  <a:spcPct val="150000"/>
                </a:lnSpc>
              </a:pP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Kelarutan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air 	: </a:t>
              </a:r>
              <a:r>
                <a:rPr lang="id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14.00 g/100 mL (20,5°C)</a:t>
              </a:r>
              <a:endParaRPr lang="en-ID" sz="25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05483" y="4922016"/>
            <a:ext cx="8977951" cy="2478580"/>
            <a:chOff x="0" y="76200"/>
            <a:chExt cx="11970602" cy="33047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11970602" cy="73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Source Serif Pro Bold"/>
                </a:rPr>
                <a:t>Sifat Kimia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0489" y="1136769"/>
              <a:ext cx="9746307" cy="2244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ct val="150000"/>
                </a:lnSpc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Larut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air dan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asam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encer</a:t>
              </a:r>
              <a:endParaRPr lang="en-ID" sz="25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  <a:p>
              <a:pPr marL="342900" lvl="0" indent="-342900">
                <a:lnSpc>
                  <a:spcPct val="150000"/>
                </a:lnSpc>
                <a:buClr>
                  <a:srgbClr val="000000"/>
                </a:buClr>
                <a:buFont typeface="+mj-lt"/>
                <a:buAutoNum type="alphaLcPeriod"/>
              </a:pPr>
              <a:r>
                <a:rPr lang="en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h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ampir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tidak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larut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dalam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alkohol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anhidrat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,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aseton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, dan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metil</a:t>
              </a:r>
              <a:r>
                <a:rPr lang="en-US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 </a:t>
              </a:r>
              <a:r>
                <a:rPr lang="en-US" sz="2500" dirty="0" err="1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rPr>
                <a:t>asetat</a:t>
              </a:r>
              <a:endParaRPr lang="en-US" sz="25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PEMILIHAN LOKASI PABRIK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252" y="0"/>
            <a:ext cx="7867728" cy="10287000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0" y="1775483"/>
            <a:ext cx="8026233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>
                <a:solidFill>
                  <a:srgbClr val="FFFFFF"/>
                </a:solidFill>
                <a:latin typeface="Source Serif Pro Bold"/>
              </a:rPr>
              <a:t>Alasan Pemilihan Lokasi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4659" y="4312200"/>
            <a:ext cx="6994978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Bahan Baku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Pemasaran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Tenaga Listrik dan Bahan Bakar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Persediaan air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Transportasi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Buangan Pabrik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 Tenaga Kerja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peraturan pemerintah dan daerah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6250143" y="439815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519243" y="3039133"/>
            <a:ext cx="682924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Serif Pro"/>
              </a:rPr>
              <a:t>dengan mempertimbangkan beberapa faktor, diantaranya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F9FD7-034E-4603-985E-99B97CBD0C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91" y="2781300"/>
            <a:ext cx="8647941" cy="619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09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PEMILIHAN 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PROSES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71717"/>
          </a:solidFill>
        </p:spPr>
      </p:sp>
      <p:sp>
        <p:nvSpPr>
          <p:cNvPr id="3" name="AutoShape 3"/>
          <p:cNvSpPr/>
          <p:nvPr/>
        </p:nvSpPr>
        <p:spPr>
          <a:xfrm>
            <a:off x="1028700" y="811618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695211" y="3094029"/>
            <a:ext cx="7753579" cy="519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dirty="0">
                <a:solidFill>
                  <a:srgbClr val="FFFFFF"/>
                </a:solidFill>
                <a:latin typeface="Source Serif Pro"/>
              </a:rPr>
              <a:t>Dari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tinjauan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proses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pembuatan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alumunium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potassium sulfate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diatas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maka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dipilih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proses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kristalisasi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dengan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faktor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pertimbangan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: </a:t>
            </a:r>
          </a:p>
          <a:p>
            <a:pPr algn="just">
              <a:lnSpc>
                <a:spcPts val="3749"/>
              </a:lnSpc>
            </a:pPr>
            <a:r>
              <a:rPr lang="en-US" sz="2499" dirty="0">
                <a:solidFill>
                  <a:srgbClr val="FFFFFF"/>
                </a:solidFill>
                <a:latin typeface="Source Serif Pro"/>
              </a:rPr>
              <a:t>1.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Bahan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baku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aluminium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sulfat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dan potassium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sulfat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mudah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didapat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. </a:t>
            </a:r>
          </a:p>
          <a:p>
            <a:pPr algn="just">
              <a:lnSpc>
                <a:spcPts val="3749"/>
              </a:lnSpc>
            </a:pPr>
            <a:r>
              <a:rPr lang="en-US" sz="2499" dirty="0">
                <a:solidFill>
                  <a:srgbClr val="FFFFFF"/>
                </a:solidFill>
                <a:latin typeface="Source Serif Pro"/>
              </a:rPr>
              <a:t>2.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Suhu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operasi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yang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digunakan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lebih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rendah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(900C)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dibanding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proses Dorr. </a:t>
            </a:r>
          </a:p>
          <a:p>
            <a:pPr algn="just">
              <a:lnSpc>
                <a:spcPts val="3749"/>
              </a:lnSpc>
            </a:pPr>
            <a:r>
              <a:rPr lang="en-US" sz="2499" dirty="0">
                <a:solidFill>
                  <a:srgbClr val="FFFFFF"/>
                </a:solidFill>
                <a:latin typeface="Source Serif Pro"/>
              </a:rPr>
              <a:t>3.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Peralatan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lebih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sederhana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(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Reaktor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yang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digunakan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cukup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satu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).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Dibanding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proses Dorr yang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memerlukan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alat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Reaktor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dan Thickener (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tangki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pengendapan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)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lebih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dari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Source Serif Pro"/>
              </a:rPr>
              <a:t>satu</a:t>
            </a:r>
            <a:r>
              <a:rPr lang="en-US" sz="2499" dirty="0">
                <a:solidFill>
                  <a:srgbClr val="FFFFFF"/>
                </a:solidFill>
                <a:latin typeface="Source Serif Pro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9607B-0A34-4561-A2CF-14937D76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923" y="2781300"/>
            <a:ext cx="9072077" cy="5738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10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2527114"/>
            <a:chOff x="0" y="0"/>
            <a:chExt cx="16448678" cy="33694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1837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REAKSI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7537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LATAR  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BELAKANG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3124200" y="4141847"/>
            <a:ext cx="12694126" cy="196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7"/>
              </a:lnSpc>
            </a:pPr>
            <a:r>
              <a:rPr lang="en-US" sz="3200" dirty="0" err="1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Reaksi</a:t>
            </a:r>
            <a:r>
              <a:rPr lang="en-US" sz="3200" dirty="0">
                <a:solidFill>
                  <a:schemeClr val="bg1"/>
                </a:solidFill>
                <a:latin typeface="Source Serif Pro" panose="02040603050405020204" pitchFamily="18" charset="0"/>
                <a:ea typeface="Source Serif Pro" panose="02040603050405020204" pitchFamily="18" charset="0"/>
              </a:rPr>
              <a:t>  :</a:t>
            </a:r>
          </a:p>
          <a:p>
            <a:pPr>
              <a:lnSpc>
                <a:spcPts val="5217"/>
              </a:lnSpc>
            </a:pP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Al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(SO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4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)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3(l)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 + K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SO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4(l)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 + 24H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(l)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 → Al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(SO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4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)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3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.K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SO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4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.24H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2</a:t>
            </a:r>
            <a:r>
              <a:rPr lang="en-ID" sz="36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O</a:t>
            </a:r>
            <a:r>
              <a:rPr lang="en-ID" sz="3600" baseline="-25000" dirty="0">
                <a:solidFill>
                  <a:schemeClr val="bg1"/>
                </a:solidFill>
                <a:effectLst/>
                <a:latin typeface="Source Serif Pro" panose="02040603050405020204" pitchFamily="18" charset="0"/>
                <a:ea typeface="Source Serif Pro" panose="02040603050405020204" pitchFamily="18" charset="0"/>
              </a:rPr>
              <a:t>(l)</a:t>
            </a:r>
            <a:endParaRPr lang="en-ID" sz="3600" dirty="0">
              <a:solidFill>
                <a:schemeClr val="bg1"/>
              </a:solidFill>
              <a:effectLst/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0" lvl="0" indent="0">
              <a:lnSpc>
                <a:spcPts val="5217"/>
              </a:lnSpc>
            </a:pPr>
            <a:endParaRPr lang="en-US" sz="2500" dirty="0">
              <a:solidFill>
                <a:schemeClr val="bg1"/>
              </a:solidFill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FLOWSHEET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DASAR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11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652816"/>
            <a:ext cx="15267253" cy="89813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C2B77-36AE-4C8F-BEFE-51A17791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9" y="3528612"/>
            <a:ext cx="14187311" cy="2569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FLOWSHEET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PENGEMBANGAN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652816"/>
            <a:ext cx="15267253" cy="898136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4965B92-E3F5-4C60-B733-EB89344A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371" y="-1"/>
            <a:ext cx="30329855" cy="5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C902948-5640-4D08-9D29-5244BBA1C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329975"/>
              </p:ext>
            </p:extLst>
          </p:nvPr>
        </p:nvGraphicFramePr>
        <p:xfrm>
          <a:off x="1510373" y="0"/>
          <a:ext cx="15657144" cy="1049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3" imgW="12344329" imgH="8229410" progId="Acrobat.Document.DC">
                  <p:embed/>
                </p:oleObj>
              </mc:Choice>
              <mc:Fallback>
                <p:oleObj name="Acrobat Document" r:id="rId3" imgW="12344329" imgH="8229410" progId="Acrobat.Document.DC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373" y="0"/>
                        <a:ext cx="15657144" cy="104941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" r="-14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7755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11100238" y="0"/>
                </a:moveTo>
                <a:lnTo>
                  <a:pt x="0" y="0"/>
                </a:lnTo>
                <a:lnTo>
                  <a:pt x="0" y="11100238"/>
                </a:lnTo>
                <a:lnTo>
                  <a:pt x="11100238" y="11100238"/>
                </a:lnTo>
                <a:lnTo>
                  <a:pt x="11100238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48742" y="3959832"/>
            <a:ext cx="11590516" cy="160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27"/>
              </a:lnSpc>
            </a:pPr>
            <a:r>
              <a:rPr lang="en-US" sz="12027" spc="-408">
                <a:solidFill>
                  <a:srgbClr val="E8AD2A"/>
                </a:solidFill>
                <a:latin typeface="Montserrat Bold"/>
              </a:rPr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243" y="1938445"/>
            <a:ext cx="8182265" cy="5199722"/>
            <a:chOff x="0" y="-9525"/>
            <a:chExt cx="10909687" cy="693295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0909687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28633"/>
              <a:ext cx="10909687" cy="5994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just">
                <a:lnSpc>
                  <a:spcPts val="4419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Kebutuhan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Aluminum potassium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sulfat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meningkat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di Indonesia. </a:t>
              </a:r>
            </a:p>
            <a:p>
              <a:pPr marL="561339" lvl="1" indent="-280669" algn="just">
                <a:lnSpc>
                  <a:spcPts val="4419"/>
                </a:lnSpc>
                <a:buFont typeface="Arial"/>
                <a:buChar char="•"/>
              </a:pPr>
              <a:endParaRPr lang="en-US" sz="3200" dirty="0">
                <a:solidFill>
                  <a:srgbClr val="FFFFFF"/>
                </a:solidFill>
                <a:latin typeface="Source Serif Pro"/>
              </a:endParaRPr>
            </a:p>
            <a:p>
              <a:pPr marL="561339" lvl="1" indent="-280669" algn="just">
                <a:lnSpc>
                  <a:spcPts val="4419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Permintaan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pasar dunia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terhadap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Aluminum Potassium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Sulfat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.</a:t>
              </a:r>
            </a:p>
            <a:p>
              <a:pPr marL="561339" lvl="1" indent="-280669" algn="just">
                <a:lnSpc>
                  <a:spcPts val="4419"/>
                </a:lnSpc>
                <a:buFont typeface="Arial"/>
                <a:buChar char="•"/>
              </a:pPr>
              <a:endParaRPr lang="en-US" sz="3200" dirty="0">
                <a:solidFill>
                  <a:srgbClr val="FFFFFF"/>
                </a:solidFill>
                <a:latin typeface="Source Serif Pro"/>
              </a:endParaRPr>
            </a:p>
            <a:p>
              <a:pPr marL="561339" lvl="1" indent="-280669" algn="just">
                <a:lnSpc>
                  <a:spcPts val="4419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Belum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ada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pabrik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Aluminum potassium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sulfat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Source Serif Pro"/>
                </a:rPr>
                <a:t>berdiri</a:t>
              </a:r>
              <a:r>
                <a:rPr lang="en-US" sz="3200" dirty="0">
                  <a:solidFill>
                    <a:srgbClr val="FFFFFF"/>
                  </a:solidFill>
                  <a:latin typeface="Source Serif Pro"/>
                </a:rPr>
                <a:t> di Indonesia.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806262"/>
            <a:ext cx="8455376" cy="4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0066635" y="1744338"/>
            <a:ext cx="7192665" cy="6400433"/>
          </a:xfrm>
          <a:custGeom>
            <a:avLst/>
            <a:gdLst/>
            <a:ahLst/>
            <a:cxnLst/>
            <a:rect l="l" t="t" r="r" b="b"/>
            <a:pathLst>
              <a:path w="7192665" h="6400433">
                <a:moveTo>
                  <a:pt x="0" y="0"/>
                </a:moveTo>
                <a:lnTo>
                  <a:pt x="7192665" y="0"/>
                </a:lnTo>
                <a:lnTo>
                  <a:pt x="7192665" y="6400433"/>
                </a:lnTo>
                <a:lnTo>
                  <a:pt x="0" y="6400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07" b="-9270"/>
            </a:stretch>
          </a:blipFill>
        </p:spPr>
      </p:sp>
      <p:sp>
        <p:nvSpPr>
          <p:cNvPr id="7" name="AutoShape 7"/>
          <p:cNvSpPr/>
          <p:nvPr/>
        </p:nvSpPr>
        <p:spPr>
          <a:xfrm rot="-5400000">
            <a:off x="10619869" y="652308"/>
            <a:ext cx="35651" cy="114212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2464019"/>
            <a:ext cx="15128842" cy="4371886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086100"/>
            <a:ext cx="12336509" cy="3866058"/>
            <a:chOff x="0" y="190500"/>
            <a:chExt cx="16448678" cy="51547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5154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HK Grotesk Bold"/>
                </a:rPr>
                <a:t>KEGUNAAN</a:t>
              </a:r>
            </a:p>
            <a:p>
              <a:pPr>
                <a:lnSpc>
                  <a:spcPts val="97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HK Grotesk Bold"/>
                </a:rPr>
                <a:t>ALUMINUM POTASSIUM SULFAT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21715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665414" y="-442270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11100238" y="0"/>
                </a:moveTo>
                <a:lnTo>
                  <a:pt x="0" y="0"/>
                </a:lnTo>
                <a:lnTo>
                  <a:pt x="0" y="11100238"/>
                </a:lnTo>
                <a:lnTo>
                  <a:pt x="11100238" y="11100238"/>
                </a:lnTo>
                <a:lnTo>
                  <a:pt x="11100238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6238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1866697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0102090" y="3141130"/>
            <a:ext cx="6675537" cy="548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Source Serif Pro"/>
              </a:rPr>
              <a:t>3.Industri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Pengawet</a:t>
            </a: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pengawet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makanan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dan ikan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Source Serif Pro"/>
              </a:rPr>
              <a:t>4.Industri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Kosmetik</a:t>
            </a: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bahan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toner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karena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mempunyai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sifat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astringent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Source Serif Pro"/>
              </a:rPr>
              <a:t>5.Industri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Tekstil</a:t>
            </a: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mordan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(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pengikat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warna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)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dalam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pewarnaan</a:t>
            </a:r>
            <a:endParaRPr lang="en-US" sz="2799" dirty="0">
              <a:solidFill>
                <a:srgbClr val="FFFFFF"/>
              </a:solidFill>
              <a:latin typeface="Source Serif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63555" y="3636430"/>
            <a:ext cx="7085353" cy="298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Source Serif Pro"/>
              </a:rPr>
              <a:t>1.Industri Kimia 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bahan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pengeras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untuk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produksi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semen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marmer</a:t>
            </a: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Source Serif Pro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Source Serif Pro"/>
              </a:rPr>
              <a:t>2.Industri Kesehatan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Sebagai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bahan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baku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Source Serif Pro"/>
              </a:rPr>
              <a:t>pembuatan</a:t>
            </a:r>
            <a:r>
              <a:rPr lang="en-US" sz="2799" dirty="0">
                <a:solidFill>
                  <a:srgbClr val="FFFFFF"/>
                </a:solidFill>
                <a:latin typeface="Source Serif Pro"/>
              </a:rPr>
              <a:t> deodorant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3893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2030" y="-34916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10928" b="-10928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23649" y="1028700"/>
            <a:ext cx="35651" cy="114212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2679678" y="9497899"/>
            <a:ext cx="7256385" cy="47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2130458" y="3451095"/>
            <a:ext cx="15128842" cy="3384810"/>
            <a:chOff x="0" y="0"/>
            <a:chExt cx="4422343" cy="989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22343" cy="989421"/>
            </a:xfrm>
            <a:custGeom>
              <a:avLst/>
              <a:gdLst/>
              <a:ahLst/>
              <a:cxnLst/>
              <a:rect l="l" t="t" r="r" b="b"/>
              <a:pathLst>
                <a:path w="4422343" h="989421">
                  <a:moveTo>
                    <a:pt x="0" y="0"/>
                  </a:moveTo>
                  <a:lnTo>
                    <a:pt x="4422343" y="0"/>
                  </a:lnTo>
                  <a:lnTo>
                    <a:pt x="4422343" y="989421"/>
                  </a:lnTo>
                  <a:lnTo>
                    <a:pt x="0" y="989421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09365"/>
            <a:ext cx="152932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79678" y="3756034"/>
            <a:ext cx="12336509" cy="3793939"/>
            <a:chOff x="0" y="0"/>
            <a:chExt cx="16448678" cy="50585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0"/>
              <a:ext cx="1644867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KAPASITAS </a:t>
              </a:r>
            </a:p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 Bold"/>
                </a:rPr>
                <a:t>PRODUKSI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2882"/>
              <a:ext cx="9675180" cy="615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1716" y="422455"/>
            <a:ext cx="1237568" cy="1212491"/>
          </a:xfrm>
          <a:custGeom>
            <a:avLst/>
            <a:gdLst/>
            <a:ahLst/>
            <a:cxnLst/>
            <a:rect l="l" t="t" r="r" b="b"/>
            <a:pathLst>
              <a:path w="1237568" h="1212491">
                <a:moveTo>
                  <a:pt x="0" y="0"/>
                </a:moveTo>
                <a:lnTo>
                  <a:pt x="1237568" y="0"/>
                </a:lnTo>
                <a:lnTo>
                  <a:pt x="1237568" y="1212490"/>
                </a:lnTo>
                <a:lnTo>
                  <a:pt x="0" y="1212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3888" y="373054"/>
            <a:ext cx="1311292" cy="1311292"/>
          </a:xfrm>
          <a:custGeom>
            <a:avLst/>
            <a:gdLst/>
            <a:ahLst/>
            <a:cxnLst/>
            <a:rect l="l" t="t" r="r" b="b"/>
            <a:pathLst>
              <a:path w="1311292" h="1311292">
                <a:moveTo>
                  <a:pt x="0" y="0"/>
                </a:moveTo>
                <a:lnTo>
                  <a:pt x="1311292" y="0"/>
                </a:lnTo>
                <a:lnTo>
                  <a:pt x="1311292" y="1311292"/>
                </a:lnTo>
                <a:lnTo>
                  <a:pt x="0" y="131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232537" y="0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11100238" y="0"/>
                </a:moveTo>
                <a:lnTo>
                  <a:pt x="0" y="0"/>
                </a:lnTo>
                <a:lnTo>
                  <a:pt x="0" y="11100238"/>
                </a:lnTo>
                <a:lnTo>
                  <a:pt x="11100238" y="11100238"/>
                </a:lnTo>
                <a:lnTo>
                  <a:pt x="11100238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6238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63545" y="2525241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40865"/>
              </p:ext>
            </p:extLst>
          </p:nvPr>
        </p:nvGraphicFramePr>
        <p:xfrm>
          <a:off x="1070472" y="3167678"/>
          <a:ext cx="6162065" cy="4764882"/>
        </p:xfrm>
        <a:graphic>
          <a:graphicData uri="http://schemas.openxmlformats.org/drawingml/2006/table">
            <a:tbl>
              <a:tblPr/>
              <a:tblGrid>
                <a:gridCol w="2867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Tahun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Juta Ton/</a:t>
                      </a:r>
                      <a:r>
                        <a:rPr lang="en-US" sz="2499" spc="49" dirty="0" err="1">
                          <a:solidFill>
                            <a:srgbClr val="FFFFFF"/>
                          </a:solidFill>
                          <a:latin typeface="Source Serif Pro"/>
                        </a:rPr>
                        <a:t>Tahun</a:t>
                      </a:r>
                      <a:endParaRPr lang="en-US" sz="2499" spc="49" dirty="0">
                        <a:solidFill>
                          <a:srgbClr val="FFFFFF"/>
                        </a:solidFill>
                        <a:latin typeface="Source Serif Pro"/>
                      </a:endParaRP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2018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1001,82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2019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1122,15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2020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1383,44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2021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1903,60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147"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2022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2602,72</a:t>
                      </a:r>
                    </a:p>
                    <a:p>
                      <a:pPr algn="ctr">
                        <a:lnSpc>
                          <a:spcPts val="1249"/>
                        </a:lnSpc>
                      </a:pPr>
                      <a:r>
                        <a:rPr lang="en-US" sz="2499" spc="49" dirty="0">
                          <a:solidFill>
                            <a:srgbClr val="FFFFFF"/>
                          </a:solidFill>
                          <a:latin typeface="Source Serif Pro"/>
                        </a:rPr>
                        <a:t>  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63545" y="1727431"/>
            <a:ext cx="9375855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F4F4F4"/>
                </a:solidFill>
                <a:latin typeface="Source Serif Pro"/>
              </a:rPr>
              <a:t>Data </a:t>
            </a:r>
            <a:r>
              <a:rPr lang="en-US" sz="3000" dirty="0" err="1">
                <a:solidFill>
                  <a:srgbClr val="F4F4F4"/>
                </a:solidFill>
                <a:latin typeface="Source Serif Pro"/>
              </a:rPr>
              <a:t>Impor</a:t>
            </a:r>
            <a:r>
              <a:rPr lang="en-US" sz="3000" dirty="0">
                <a:solidFill>
                  <a:srgbClr val="F4F4F4"/>
                </a:solidFill>
                <a:latin typeface="Source Serif Pro"/>
              </a:rPr>
              <a:t> Aluminum Potassium </a:t>
            </a:r>
            <a:r>
              <a:rPr lang="en-US" sz="3000" dirty="0" err="1">
                <a:solidFill>
                  <a:srgbClr val="F4F4F4"/>
                </a:solidFill>
                <a:latin typeface="Source Serif Pro"/>
              </a:rPr>
              <a:t>Sulfat</a:t>
            </a:r>
            <a:r>
              <a:rPr lang="en-US" sz="3000" dirty="0">
                <a:solidFill>
                  <a:srgbClr val="F4F4F4"/>
                </a:solidFill>
                <a:latin typeface="Source Serif Pro"/>
              </a:rPr>
              <a:t> di Indonesia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0CD5E-615C-4638-A86F-B74021C43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933700"/>
            <a:ext cx="9549168" cy="5826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232537" y="0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11100238" y="0"/>
                </a:moveTo>
                <a:lnTo>
                  <a:pt x="0" y="0"/>
                </a:lnTo>
                <a:lnTo>
                  <a:pt x="0" y="11100238"/>
                </a:lnTo>
                <a:lnTo>
                  <a:pt x="11100238" y="11100238"/>
                </a:lnTo>
                <a:lnTo>
                  <a:pt x="11100238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6238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63545" y="1333500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63545" y="635848"/>
            <a:ext cx="10366455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F4F4F4"/>
                </a:solidFill>
                <a:latin typeface="Source Serif Pro"/>
              </a:rPr>
              <a:t>Data </a:t>
            </a:r>
            <a:r>
              <a:rPr lang="en-US" sz="3000" dirty="0" err="1">
                <a:solidFill>
                  <a:srgbClr val="F4F4F4"/>
                </a:solidFill>
                <a:latin typeface="Source Serif Pro"/>
              </a:rPr>
              <a:t>Impor</a:t>
            </a:r>
            <a:r>
              <a:rPr lang="en-US" sz="3000" dirty="0">
                <a:solidFill>
                  <a:srgbClr val="F4F4F4"/>
                </a:solidFill>
                <a:latin typeface="Source Serif Pro"/>
              </a:rPr>
              <a:t> Aluminum Potassium </a:t>
            </a:r>
            <a:r>
              <a:rPr lang="en-US" sz="3000" dirty="0" err="1">
                <a:solidFill>
                  <a:srgbClr val="F4F4F4"/>
                </a:solidFill>
                <a:latin typeface="Source Serif Pro"/>
              </a:rPr>
              <a:t>Sulfat</a:t>
            </a:r>
            <a:r>
              <a:rPr lang="en-US" sz="3000" dirty="0">
                <a:solidFill>
                  <a:srgbClr val="F4F4F4"/>
                </a:solidFill>
                <a:latin typeface="Source Serif Pro"/>
              </a:rPr>
              <a:t> di </a:t>
            </a:r>
            <a:r>
              <a:rPr lang="en-US" sz="3000" dirty="0" err="1">
                <a:solidFill>
                  <a:srgbClr val="F4F4F4"/>
                </a:solidFill>
                <a:latin typeface="Source Serif Pro"/>
              </a:rPr>
              <a:t>Berbagai</a:t>
            </a:r>
            <a:r>
              <a:rPr lang="en-US" sz="3000" dirty="0">
                <a:solidFill>
                  <a:srgbClr val="F4F4F4"/>
                </a:solidFill>
                <a:latin typeface="Source Serif Pro"/>
              </a:rPr>
              <a:t> Negara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DF1DC4-F9B7-4A6F-8BB7-DB8D5E1C5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96827"/>
              </p:ext>
            </p:extLst>
          </p:nvPr>
        </p:nvGraphicFramePr>
        <p:xfrm>
          <a:off x="1063545" y="1562100"/>
          <a:ext cx="9528254" cy="3759673"/>
        </p:xfrm>
        <a:graphic>
          <a:graphicData uri="http://schemas.openxmlformats.org/drawingml/2006/table">
            <a:tbl>
              <a:tblPr firstRow="1" firstCol="1" bandRow="1"/>
              <a:tblGrid>
                <a:gridCol w="1185001">
                  <a:extLst>
                    <a:ext uri="{9D8B030D-6E8A-4147-A177-3AD203B41FA5}">
                      <a16:colId xmlns:a16="http://schemas.microsoft.com/office/drawing/2014/main" val="1847833405"/>
                    </a:ext>
                  </a:extLst>
                </a:gridCol>
                <a:gridCol w="1361515">
                  <a:extLst>
                    <a:ext uri="{9D8B030D-6E8A-4147-A177-3AD203B41FA5}">
                      <a16:colId xmlns:a16="http://schemas.microsoft.com/office/drawing/2014/main" val="227444601"/>
                    </a:ext>
                  </a:extLst>
                </a:gridCol>
                <a:gridCol w="1361515">
                  <a:extLst>
                    <a:ext uri="{9D8B030D-6E8A-4147-A177-3AD203B41FA5}">
                      <a16:colId xmlns:a16="http://schemas.microsoft.com/office/drawing/2014/main" val="2750322504"/>
                    </a:ext>
                  </a:extLst>
                </a:gridCol>
                <a:gridCol w="1361515">
                  <a:extLst>
                    <a:ext uri="{9D8B030D-6E8A-4147-A177-3AD203B41FA5}">
                      <a16:colId xmlns:a16="http://schemas.microsoft.com/office/drawing/2014/main" val="4241147105"/>
                    </a:ext>
                  </a:extLst>
                </a:gridCol>
                <a:gridCol w="1332097">
                  <a:extLst>
                    <a:ext uri="{9D8B030D-6E8A-4147-A177-3AD203B41FA5}">
                      <a16:colId xmlns:a16="http://schemas.microsoft.com/office/drawing/2014/main" val="2790633886"/>
                    </a:ext>
                  </a:extLst>
                </a:gridCol>
                <a:gridCol w="1185001">
                  <a:extLst>
                    <a:ext uri="{9D8B030D-6E8A-4147-A177-3AD203B41FA5}">
                      <a16:colId xmlns:a16="http://schemas.microsoft.com/office/drawing/2014/main" val="2909740428"/>
                    </a:ext>
                  </a:extLst>
                </a:gridCol>
                <a:gridCol w="1741610">
                  <a:extLst>
                    <a:ext uri="{9D8B030D-6E8A-4147-A177-3AD203B41FA5}">
                      <a16:colId xmlns:a16="http://schemas.microsoft.com/office/drawing/2014/main" val="3868097143"/>
                    </a:ext>
                  </a:extLst>
                </a:gridCol>
              </a:tblGrid>
              <a:tr h="364511">
                <a:tc rowSpan="2"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Tahun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Data Impor Luar Negeri (Ton)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09397"/>
                  </a:ext>
                </a:extLst>
              </a:tr>
              <a:tr h="36451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Korea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Jepang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India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Malaysia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USA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29807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958,7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2126,3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142,586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273,503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3590,299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7091,388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260419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545,571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2432,45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559,952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428,976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3890,139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8457,088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08453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597,635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2142,018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1045,979</a:t>
                      </a:r>
                      <a:endParaRPr lang="en-ID" sz="2000" dirty="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252,275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5672,349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9910,256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466326"/>
                  </a:ext>
                </a:extLst>
              </a:tr>
              <a:tr h="364511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1550,45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1408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2111,735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390,95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6790,2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12551,335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84311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2748,127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2703,32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2470,703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567,972</a:t>
                      </a:r>
                      <a:endParaRPr lang="en-ID" sz="200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7369,552</a:t>
                      </a:r>
                      <a:endParaRPr lang="en-ID" sz="2000" dirty="0">
                        <a:solidFill>
                          <a:schemeClr val="bg1"/>
                        </a:solidFill>
                        <a:effectLst/>
                        <a:latin typeface="Source Serif Pro" panose="02040603050405020204" pitchFamily="18" charset="0"/>
                        <a:ea typeface="Source Serif Pro" panose="0204060305040502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dirty="0">
                          <a:solidFill>
                            <a:schemeClr val="bg1"/>
                          </a:solidFill>
                          <a:effectLst/>
                          <a:latin typeface="Source Serif Pro" panose="02040603050405020204" pitchFamily="18" charset="0"/>
                          <a:ea typeface="Source Serif Pro" panose="02040603050405020204" pitchFamily="18" charset="0"/>
                          <a:cs typeface="Times New Roman" panose="02020603050405020304" pitchFamily="18" charset="0"/>
                        </a:rPr>
                        <a:t>14059,674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75585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8791526-C2C6-417E-B85D-F39D8465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530983"/>
            <a:ext cx="8427709" cy="45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452994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11100238" y="0"/>
                </a:moveTo>
                <a:lnTo>
                  <a:pt x="0" y="0"/>
                </a:lnTo>
                <a:lnTo>
                  <a:pt x="0" y="11100238"/>
                </a:lnTo>
                <a:lnTo>
                  <a:pt x="11100238" y="11100238"/>
                </a:lnTo>
                <a:lnTo>
                  <a:pt x="11100238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6238" y="-406619"/>
            <a:ext cx="11100238" cy="11100238"/>
          </a:xfrm>
          <a:custGeom>
            <a:avLst/>
            <a:gdLst/>
            <a:ahLst/>
            <a:cxnLst/>
            <a:rect l="l" t="t" r="r" b="b"/>
            <a:pathLst>
              <a:path w="11100238" h="11100238">
                <a:moveTo>
                  <a:pt x="0" y="0"/>
                </a:moveTo>
                <a:lnTo>
                  <a:pt x="11100238" y="0"/>
                </a:lnTo>
                <a:lnTo>
                  <a:pt x="11100238" y="11100238"/>
                </a:lnTo>
                <a:lnTo>
                  <a:pt x="0" y="1110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07918" y="1257300"/>
            <a:ext cx="1173491" cy="0"/>
          </a:xfrm>
          <a:prstGeom prst="line">
            <a:avLst/>
          </a:prstGeom>
          <a:ln w="104775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D4FC9-1F37-4167-9018-657124029020}"/>
                  </a:ext>
                </a:extLst>
              </p:cNvPr>
              <p:cNvSpPr txBox="1"/>
              <p:nvPr/>
            </p:nvSpPr>
            <p:spPr>
              <a:xfrm>
                <a:off x="685800" y="1744936"/>
                <a:ext cx="10754590" cy="235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Maka,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kapasitas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pabrik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yang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akan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direncanakan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:</a:t>
                </a:r>
                <a:endParaRPr lang="en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endParaRPr>
              </a:p>
              <a:p>
                <a:pPr indent="457200" algn="just">
                  <a:lnSpc>
                    <a:spcPct val="150000"/>
                  </a:lnSpc>
                </a:pP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Kapasitas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	=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kebutuhan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dalam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negeri +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kebutuhan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luar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negeri </a:t>
                </a:r>
                <a:endParaRPr lang="en-ID" sz="2500" dirty="0">
                  <a:solidFill>
                    <a:schemeClr val="bg1"/>
                  </a:solidFill>
                  <a:effectLst/>
                  <a:latin typeface="Source Serif Pro" panose="02040603050405020204" pitchFamily="18" charset="0"/>
                  <a:ea typeface="Source Serif Pro" panose="02040603050405020204" pitchFamily="18" charset="0"/>
                </a:endParaRPr>
              </a:p>
              <a:p>
                <a:pPr marL="914400" indent="457200" algn="just"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= </a:t>
                </a:r>
                <a:r>
                  <a:rPr lang="id-ID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9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.</a:t>
                </a:r>
                <a:r>
                  <a:rPr lang="id-ID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146,2460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+ </a:t>
                </a:r>
                <a:r>
                  <a:rPr lang="id-ID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47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.</a:t>
                </a:r>
                <a:r>
                  <a:rPr lang="id-ID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359,8946</a:t>
                </a:r>
                <a:endParaRPr lang="en-ID" sz="2500" dirty="0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endParaRPr>
              </a:p>
              <a:p>
                <a:pPr marL="914400" indent="457200" algn="just">
                  <a:lnSpc>
                    <a:spcPct val="150000"/>
                  </a:lnSpc>
                </a:pP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= 56.506,1406 ton/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tahun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60.000 ton/</a:t>
                </a:r>
                <a:r>
                  <a:rPr lang="en-US" sz="2500" dirty="0" err="1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tahun</a:t>
                </a:r>
                <a:r>
                  <a:rPr lang="en-US" sz="2500" dirty="0">
                    <a:solidFill>
                      <a:schemeClr val="bg1"/>
                    </a:solidFill>
                    <a:effectLst/>
                    <a:latin typeface="Source Serif Pro" panose="02040603050405020204" pitchFamily="18" charset="0"/>
                    <a:ea typeface="Source Serif Pro" panose="02040603050405020204" pitchFamily="18" charset="0"/>
                  </a:rPr>
                  <a:t> </a:t>
                </a:r>
                <a:endParaRPr lang="en-ID" sz="2500" dirty="0">
                  <a:solidFill>
                    <a:schemeClr val="bg1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D4FC9-1F37-4167-9018-657124029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44936"/>
                <a:ext cx="10754590" cy="2352567"/>
              </a:xfrm>
              <a:prstGeom prst="rect">
                <a:avLst/>
              </a:prstGeom>
              <a:blipFill>
                <a:blip r:embed="rId5"/>
                <a:stretch>
                  <a:fillRect b="-518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693</Words>
  <Application>Microsoft Office PowerPoint</Application>
  <PresentationFormat>Custom</PresentationFormat>
  <Paragraphs>194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Cambria Math</vt:lpstr>
      <vt:lpstr>Source Serif Pro Bold</vt:lpstr>
      <vt:lpstr>Calibri</vt:lpstr>
      <vt:lpstr>Archivo Black</vt:lpstr>
      <vt:lpstr>Montserrat Bold</vt:lpstr>
      <vt:lpstr>Arial</vt:lpstr>
      <vt:lpstr>HK Grotesk Bold</vt:lpstr>
      <vt:lpstr>Source Serif Pro</vt:lpstr>
      <vt:lpstr>Office Theme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Gradient Modern Company Profile Presentation</dc:title>
  <dc:creator>dimas</dc:creator>
  <cp:lastModifiedBy>dimas</cp:lastModifiedBy>
  <cp:revision>7</cp:revision>
  <dcterms:created xsi:type="dcterms:W3CDTF">2006-08-16T00:00:00Z</dcterms:created>
  <dcterms:modified xsi:type="dcterms:W3CDTF">2023-12-07T03:49:17Z</dcterms:modified>
  <dc:identifier>DAFr6MLJQbQ</dc:identifier>
</cp:coreProperties>
</file>